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5" r:id="rId11"/>
    <p:sldId id="266" r:id="rId12"/>
    <p:sldId id="269" r:id="rId13"/>
    <p:sldId id="268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CCFF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FEB6982-D25A-438A-A36F-8CC31D8157D7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F1EF95B-F031-4B50-9169-97A30458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519F95-392A-4A34-A116-3A64D57EDD51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CCD0-EB1B-4370-8BB1-4BB9C196873F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513F-5AA1-467F-A328-B8217E167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65A9-FA09-4B29-843D-A7FD9D481859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54F1-3647-48CB-A590-A62DC6F47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57E6-04BD-43B5-BE89-6D7934C774B3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2AF6-20C9-4191-BC52-37442949A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7DF0-0F38-485A-BB4D-63E722D4FA97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8161-9229-4FA8-B8D3-9F2BB8E35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3D6F-B2B3-4ACA-AC95-E45CC46B51B0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62C3-5E34-4A38-B91B-202041EFF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6A5F-303B-4208-858F-7BA64305F8A5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4E63-8759-4C2C-97A1-AE225EA1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FA7A-5A14-4C12-B145-404066FD7A06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5709-56B1-49FD-9190-C5230D038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4E8C-075D-4501-86CE-236DA7B246B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DA80-925C-4809-8FDF-1198A49A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5B67-D6EC-4D95-A2E0-AB41456B464C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A18B-FCD8-4A89-B7F9-7393AD527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3781-350F-4103-8DDC-F5422FC7CD7C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8E0C-BD3B-4558-8D7A-B53D099F4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AA89-3782-42D8-9141-BD475908437E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B5A6-37C6-4889-AD6A-EBE914B8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5DC6C-C973-4779-B116-847F2449BB8E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8BC75D-8C6B-42B0-9C2C-5D3603E61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7847012" cy="24511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Пароутворення й конденсація.</a:t>
            </a:r>
            <a:br>
              <a:rPr lang="uk-UA" b="1" smtClean="0">
                <a:solidFill>
                  <a:srgbClr val="006699"/>
                </a:solidFill>
              </a:rPr>
            </a:br>
            <a:r>
              <a:rPr lang="uk-UA" b="1" smtClean="0">
                <a:solidFill>
                  <a:srgbClr val="006699"/>
                </a:solidFill>
              </a:rPr>
              <a:t>Насичена й ненасичена пара.</a:t>
            </a:r>
            <a:br>
              <a:rPr lang="uk-UA" b="1" smtClean="0">
                <a:solidFill>
                  <a:srgbClr val="006699"/>
                </a:solidFill>
              </a:rPr>
            </a:br>
            <a:r>
              <a:rPr lang="uk-UA" b="1" smtClean="0">
                <a:solidFill>
                  <a:srgbClr val="006699"/>
                </a:solidFill>
              </a:rPr>
              <a:t>Кипіння.</a:t>
            </a:r>
            <a:endParaRPr lang="ru-RU" b="1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Конденсація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uk-UA" b="1" smtClean="0"/>
              <a:t>Конденсація</a:t>
            </a:r>
            <a:r>
              <a:rPr lang="uk-UA" smtClean="0"/>
              <a:t> – це перехід речовини з газоподібного стану у рідину.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uk-UA" smtClean="0"/>
              <a:t>Відбувається при охолоджені або стиску газу.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uk-UA" smtClean="0"/>
              <a:t>Супроводжується виділенням енергії.</a:t>
            </a:r>
          </a:p>
          <a:p>
            <a:pPr eaLnBrk="1" hangingPunct="1"/>
            <a:endParaRPr lang="uk-UA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005263"/>
            <a:ext cx="295116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052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006699"/>
                </a:solidFill>
              </a:rPr>
              <a:t>Випаровування в закритих посудинах</a:t>
            </a:r>
            <a:endParaRPr lang="ru-RU" sz="4000" b="1" smtClean="0">
              <a:solidFill>
                <a:srgbClr val="006699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5051425" cy="3457575"/>
          </a:xfrm>
        </p:spPr>
        <p:txBody>
          <a:bodyPr/>
          <a:lstStyle/>
          <a:p>
            <a:pPr eaLnBrk="1" hangingPunct="1"/>
            <a:r>
              <a:rPr lang="uk-UA" smtClean="0"/>
              <a:t>Процес випаровування, швидкість якого поступово зменшується.</a:t>
            </a:r>
          </a:p>
          <a:p>
            <a:pPr eaLnBrk="1" hangingPunct="1"/>
            <a:r>
              <a:rPr lang="uk-UA" smtClean="0"/>
              <a:t>Процес конденсації, швидкість якого поступово збільшується. </a:t>
            </a:r>
          </a:p>
          <a:p>
            <a:pPr eaLnBrk="1" hangingPunct="1"/>
            <a:endParaRPr lang="uk-UA" smtClean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292725" y="1628775"/>
            <a:ext cx="3095625" cy="424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73406" y="1707584"/>
            <a:ext cx="2884004" cy="408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74" name="Text Box 166"/>
          <p:cNvSpPr txBox="1">
            <a:spLocks noChangeArrowheads="1"/>
          </p:cNvSpPr>
          <p:nvPr/>
        </p:nvSpPr>
        <p:spPr bwMode="auto">
          <a:xfrm>
            <a:off x="4427538" y="333375"/>
            <a:ext cx="4032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З часом в посудині встановлюється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динамічна рівновага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 Box 168"/>
          <p:cNvSpPr txBox="1">
            <a:spLocks noChangeArrowheads="1"/>
          </p:cNvSpPr>
          <p:nvPr/>
        </p:nvSpPr>
        <p:spPr bwMode="auto">
          <a:xfrm>
            <a:off x="5416550" y="5105400"/>
            <a:ext cx="217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180" name="Rectangle 172"/>
          <p:cNvSpPr>
            <a:spLocks noChangeArrowheads="1"/>
          </p:cNvSpPr>
          <p:nvPr/>
        </p:nvSpPr>
        <p:spPr bwMode="auto">
          <a:xfrm>
            <a:off x="4067175" y="1628775"/>
            <a:ext cx="46434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( число молекул, що покидають рідину в одиницю часу, рівно числу молекул, що повертаються)</a:t>
            </a:r>
          </a:p>
        </p:txBody>
      </p:sp>
      <p:sp>
        <p:nvSpPr>
          <p:cNvPr id="24580" name="AutoShape 202"/>
          <p:cNvSpPr>
            <a:spLocks noChangeArrowheads="1"/>
          </p:cNvSpPr>
          <p:nvPr/>
        </p:nvSpPr>
        <p:spPr bwMode="auto">
          <a:xfrm>
            <a:off x="827088" y="2781300"/>
            <a:ext cx="2952750" cy="2159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65 w 21600"/>
              <a:gd name="T13" fmla="*/ 4065 h 21600"/>
              <a:gd name="T14" fmla="*/ 17535 w 21600"/>
              <a:gd name="T15" fmla="*/ 175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29" y="21600"/>
                </a:lnTo>
                <a:lnTo>
                  <a:pt x="1707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4581" name="AutoShape 203"/>
          <p:cNvSpPr>
            <a:spLocks noChangeArrowheads="1"/>
          </p:cNvSpPr>
          <p:nvPr/>
        </p:nvSpPr>
        <p:spPr bwMode="auto">
          <a:xfrm>
            <a:off x="468313" y="1196975"/>
            <a:ext cx="3671887" cy="3744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24582" name="Rectangle 204"/>
          <p:cNvSpPr>
            <a:spLocks noChangeArrowheads="1"/>
          </p:cNvSpPr>
          <p:nvPr/>
        </p:nvSpPr>
        <p:spPr bwMode="auto">
          <a:xfrm>
            <a:off x="250825" y="1052513"/>
            <a:ext cx="4032250" cy="14446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13" name="Oval 205"/>
          <p:cNvSpPr>
            <a:spLocks noChangeArrowheads="1"/>
          </p:cNvSpPr>
          <p:nvPr/>
        </p:nvSpPr>
        <p:spPr bwMode="auto">
          <a:xfrm>
            <a:off x="971550" y="27813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14" name="Oval 206"/>
          <p:cNvSpPr>
            <a:spLocks noChangeArrowheads="1"/>
          </p:cNvSpPr>
          <p:nvPr/>
        </p:nvSpPr>
        <p:spPr bwMode="auto">
          <a:xfrm>
            <a:off x="971550" y="29972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15" name="Oval 207"/>
          <p:cNvSpPr>
            <a:spLocks noChangeArrowheads="1"/>
          </p:cNvSpPr>
          <p:nvPr/>
        </p:nvSpPr>
        <p:spPr bwMode="auto">
          <a:xfrm>
            <a:off x="755650" y="17732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16" name="Oval 208"/>
          <p:cNvSpPr>
            <a:spLocks noChangeArrowheads="1"/>
          </p:cNvSpPr>
          <p:nvPr/>
        </p:nvSpPr>
        <p:spPr bwMode="auto">
          <a:xfrm>
            <a:off x="1547813" y="29972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17" name="Oval 209"/>
          <p:cNvSpPr>
            <a:spLocks noChangeArrowheads="1"/>
          </p:cNvSpPr>
          <p:nvPr/>
        </p:nvSpPr>
        <p:spPr bwMode="auto">
          <a:xfrm>
            <a:off x="1547813" y="27813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18" name="Oval 210"/>
          <p:cNvSpPr>
            <a:spLocks noChangeArrowheads="1"/>
          </p:cNvSpPr>
          <p:nvPr/>
        </p:nvSpPr>
        <p:spPr bwMode="auto">
          <a:xfrm>
            <a:off x="1835150" y="29972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19" name="Oval 211"/>
          <p:cNvSpPr>
            <a:spLocks noChangeArrowheads="1"/>
          </p:cNvSpPr>
          <p:nvPr/>
        </p:nvSpPr>
        <p:spPr bwMode="auto">
          <a:xfrm>
            <a:off x="2411413" y="29972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0" name="Oval 212"/>
          <p:cNvSpPr>
            <a:spLocks noChangeArrowheads="1"/>
          </p:cNvSpPr>
          <p:nvPr/>
        </p:nvSpPr>
        <p:spPr bwMode="auto">
          <a:xfrm>
            <a:off x="2124075" y="27813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1" name="Oval 213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2" name="Oval 214"/>
          <p:cNvSpPr>
            <a:spLocks noChangeArrowheads="1"/>
          </p:cNvSpPr>
          <p:nvPr/>
        </p:nvSpPr>
        <p:spPr bwMode="auto">
          <a:xfrm>
            <a:off x="1547813" y="15573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3" name="Oval 215"/>
          <p:cNvSpPr>
            <a:spLocks noChangeArrowheads="1"/>
          </p:cNvSpPr>
          <p:nvPr/>
        </p:nvSpPr>
        <p:spPr bwMode="auto">
          <a:xfrm>
            <a:off x="2124075" y="29972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4" name="Oval 216"/>
          <p:cNvSpPr>
            <a:spLocks noChangeArrowheads="1"/>
          </p:cNvSpPr>
          <p:nvPr/>
        </p:nvSpPr>
        <p:spPr bwMode="auto">
          <a:xfrm>
            <a:off x="1908175" y="32131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5" name="Oval 217"/>
          <p:cNvSpPr>
            <a:spLocks noChangeArrowheads="1"/>
          </p:cNvSpPr>
          <p:nvPr/>
        </p:nvSpPr>
        <p:spPr bwMode="auto">
          <a:xfrm>
            <a:off x="2916238" y="13414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6" name="Oval 218"/>
          <p:cNvSpPr>
            <a:spLocks noChangeArrowheads="1"/>
          </p:cNvSpPr>
          <p:nvPr/>
        </p:nvSpPr>
        <p:spPr bwMode="auto">
          <a:xfrm>
            <a:off x="1258888" y="29972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7" name="Oval 219"/>
          <p:cNvSpPr>
            <a:spLocks noChangeArrowheads="1"/>
          </p:cNvSpPr>
          <p:nvPr/>
        </p:nvSpPr>
        <p:spPr bwMode="auto">
          <a:xfrm>
            <a:off x="2411413" y="15573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8" name="Oval 220"/>
          <p:cNvSpPr>
            <a:spLocks noChangeArrowheads="1"/>
          </p:cNvSpPr>
          <p:nvPr/>
        </p:nvSpPr>
        <p:spPr bwMode="auto">
          <a:xfrm>
            <a:off x="3492500" y="27813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29" name="Oval 221"/>
          <p:cNvSpPr>
            <a:spLocks noChangeArrowheads="1"/>
          </p:cNvSpPr>
          <p:nvPr/>
        </p:nvSpPr>
        <p:spPr bwMode="auto">
          <a:xfrm>
            <a:off x="3348038" y="32131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0" name="Oval 222"/>
          <p:cNvSpPr>
            <a:spLocks noChangeArrowheads="1"/>
          </p:cNvSpPr>
          <p:nvPr/>
        </p:nvSpPr>
        <p:spPr bwMode="auto">
          <a:xfrm>
            <a:off x="2916238" y="3141663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1" name="Oval 223"/>
          <p:cNvSpPr>
            <a:spLocks noChangeArrowheads="1"/>
          </p:cNvSpPr>
          <p:nvPr/>
        </p:nvSpPr>
        <p:spPr bwMode="auto">
          <a:xfrm>
            <a:off x="2555875" y="32131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2" name="Oval 224"/>
          <p:cNvSpPr>
            <a:spLocks noChangeArrowheads="1"/>
          </p:cNvSpPr>
          <p:nvPr/>
        </p:nvSpPr>
        <p:spPr bwMode="auto">
          <a:xfrm>
            <a:off x="2195513" y="32131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3" name="Oval 225"/>
          <p:cNvSpPr>
            <a:spLocks noChangeArrowheads="1"/>
          </p:cNvSpPr>
          <p:nvPr/>
        </p:nvSpPr>
        <p:spPr bwMode="auto">
          <a:xfrm>
            <a:off x="1619250" y="32131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4" name="Oval 226"/>
          <p:cNvSpPr>
            <a:spLocks noChangeArrowheads="1"/>
          </p:cNvSpPr>
          <p:nvPr/>
        </p:nvSpPr>
        <p:spPr bwMode="auto">
          <a:xfrm>
            <a:off x="1258888" y="32845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5" name="Oval 227"/>
          <p:cNvSpPr>
            <a:spLocks noChangeArrowheads="1"/>
          </p:cNvSpPr>
          <p:nvPr/>
        </p:nvSpPr>
        <p:spPr bwMode="auto">
          <a:xfrm>
            <a:off x="971550" y="1268413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6" name="Oval 228"/>
          <p:cNvSpPr>
            <a:spLocks noChangeArrowheads="1"/>
          </p:cNvSpPr>
          <p:nvPr/>
        </p:nvSpPr>
        <p:spPr bwMode="auto">
          <a:xfrm>
            <a:off x="1908175" y="36449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  <a:latin typeface="+mn-lt"/>
            </a:endParaRPr>
          </a:p>
        </p:txBody>
      </p:sp>
      <p:sp>
        <p:nvSpPr>
          <p:cNvPr id="43237" name="Oval 229"/>
          <p:cNvSpPr>
            <a:spLocks noChangeArrowheads="1"/>
          </p:cNvSpPr>
          <p:nvPr/>
        </p:nvSpPr>
        <p:spPr bwMode="auto">
          <a:xfrm>
            <a:off x="2843213" y="36449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8" name="Oval 230"/>
          <p:cNvSpPr>
            <a:spLocks noChangeArrowheads="1"/>
          </p:cNvSpPr>
          <p:nvPr/>
        </p:nvSpPr>
        <p:spPr bwMode="auto">
          <a:xfrm>
            <a:off x="3132138" y="19891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39" name="Oval 231"/>
          <p:cNvSpPr>
            <a:spLocks noChangeArrowheads="1"/>
          </p:cNvSpPr>
          <p:nvPr/>
        </p:nvSpPr>
        <p:spPr bwMode="auto">
          <a:xfrm>
            <a:off x="1908175" y="24209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40" name="Oval 232"/>
          <p:cNvSpPr>
            <a:spLocks noChangeArrowheads="1"/>
          </p:cNvSpPr>
          <p:nvPr/>
        </p:nvSpPr>
        <p:spPr bwMode="auto">
          <a:xfrm>
            <a:off x="3419475" y="1412875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41" name="Line 233"/>
          <p:cNvSpPr>
            <a:spLocks noChangeShapeType="1"/>
          </p:cNvSpPr>
          <p:nvPr/>
        </p:nvSpPr>
        <p:spPr bwMode="auto">
          <a:xfrm flipV="1">
            <a:off x="1042988" y="2276475"/>
            <a:ext cx="0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2" name="Line 234"/>
          <p:cNvSpPr>
            <a:spLocks noChangeShapeType="1"/>
          </p:cNvSpPr>
          <p:nvPr/>
        </p:nvSpPr>
        <p:spPr bwMode="auto">
          <a:xfrm flipV="1">
            <a:off x="1476375" y="2276475"/>
            <a:ext cx="0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3" name="Line 235"/>
          <p:cNvSpPr>
            <a:spLocks noChangeShapeType="1"/>
          </p:cNvSpPr>
          <p:nvPr/>
        </p:nvSpPr>
        <p:spPr bwMode="auto">
          <a:xfrm flipV="1">
            <a:off x="1908175" y="2276475"/>
            <a:ext cx="0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4" name="Line 236"/>
          <p:cNvSpPr>
            <a:spLocks noChangeShapeType="1"/>
          </p:cNvSpPr>
          <p:nvPr/>
        </p:nvSpPr>
        <p:spPr bwMode="auto">
          <a:xfrm flipV="1">
            <a:off x="2339975" y="2276475"/>
            <a:ext cx="0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5" name="Line 237"/>
          <p:cNvSpPr>
            <a:spLocks noChangeShapeType="1"/>
          </p:cNvSpPr>
          <p:nvPr/>
        </p:nvSpPr>
        <p:spPr bwMode="auto">
          <a:xfrm flipV="1">
            <a:off x="2700338" y="2276475"/>
            <a:ext cx="0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6" name="Line 238"/>
          <p:cNvSpPr>
            <a:spLocks noChangeShapeType="1"/>
          </p:cNvSpPr>
          <p:nvPr/>
        </p:nvSpPr>
        <p:spPr bwMode="auto">
          <a:xfrm flipV="1">
            <a:off x="3132138" y="2276475"/>
            <a:ext cx="0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7" name="Line 239"/>
          <p:cNvSpPr>
            <a:spLocks noChangeShapeType="1"/>
          </p:cNvSpPr>
          <p:nvPr/>
        </p:nvSpPr>
        <p:spPr bwMode="auto">
          <a:xfrm flipV="1">
            <a:off x="3563938" y="2276475"/>
            <a:ext cx="0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8" name="Line 240"/>
          <p:cNvSpPr>
            <a:spLocks noChangeShapeType="1"/>
          </p:cNvSpPr>
          <p:nvPr/>
        </p:nvSpPr>
        <p:spPr bwMode="auto">
          <a:xfrm>
            <a:off x="1258888" y="1989138"/>
            <a:ext cx="0" cy="5032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49" name="Line 241"/>
          <p:cNvSpPr>
            <a:spLocks noChangeShapeType="1"/>
          </p:cNvSpPr>
          <p:nvPr/>
        </p:nvSpPr>
        <p:spPr bwMode="auto">
          <a:xfrm>
            <a:off x="1692275" y="1989138"/>
            <a:ext cx="0" cy="5032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50" name="Line 242"/>
          <p:cNvSpPr>
            <a:spLocks noChangeShapeType="1"/>
          </p:cNvSpPr>
          <p:nvPr/>
        </p:nvSpPr>
        <p:spPr bwMode="auto">
          <a:xfrm>
            <a:off x="2124075" y="1989138"/>
            <a:ext cx="0" cy="5032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51" name="Line 243"/>
          <p:cNvSpPr>
            <a:spLocks noChangeShapeType="1"/>
          </p:cNvSpPr>
          <p:nvPr/>
        </p:nvSpPr>
        <p:spPr bwMode="auto">
          <a:xfrm>
            <a:off x="2484438" y="1989138"/>
            <a:ext cx="0" cy="5032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52" name="Line 244"/>
          <p:cNvSpPr>
            <a:spLocks noChangeShapeType="1"/>
          </p:cNvSpPr>
          <p:nvPr/>
        </p:nvSpPr>
        <p:spPr bwMode="auto">
          <a:xfrm>
            <a:off x="2916238" y="1989138"/>
            <a:ext cx="0" cy="5032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53" name="Line 245"/>
          <p:cNvSpPr>
            <a:spLocks noChangeShapeType="1"/>
          </p:cNvSpPr>
          <p:nvPr/>
        </p:nvSpPr>
        <p:spPr bwMode="auto">
          <a:xfrm>
            <a:off x="3348038" y="1989138"/>
            <a:ext cx="0" cy="5032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54" name="Line 246"/>
          <p:cNvSpPr>
            <a:spLocks noChangeShapeType="1"/>
          </p:cNvSpPr>
          <p:nvPr/>
        </p:nvSpPr>
        <p:spPr bwMode="auto">
          <a:xfrm>
            <a:off x="3708400" y="1989138"/>
            <a:ext cx="1588" cy="5032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255" name="Oval 247"/>
          <p:cNvSpPr>
            <a:spLocks noChangeArrowheads="1"/>
          </p:cNvSpPr>
          <p:nvPr/>
        </p:nvSpPr>
        <p:spPr bwMode="auto">
          <a:xfrm>
            <a:off x="1835150" y="13414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57" name="Oval 249"/>
          <p:cNvSpPr>
            <a:spLocks noChangeArrowheads="1"/>
          </p:cNvSpPr>
          <p:nvPr/>
        </p:nvSpPr>
        <p:spPr bwMode="auto">
          <a:xfrm>
            <a:off x="1042988" y="17732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58" name="Oval 250"/>
          <p:cNvSpPr>
            <a:spLocks noChangeArrowheads="1"/>
          </p:cNvSpPr>
          <p:nvPr/>
        </p:nvSpPr>
        <p:spPr bwMode="auto">
          <a:xfrm>
            <a:off x="1476375" y="3429000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59" name="Oval 251"/>
          <p:cNvSpPr>
            <a:spLocks noChangeArrowheads="1"/>
          </p:cNvSpPr>
          <p:nvPr/>
        </p:nvSpPr>
        <p:spPr bwMode="auto">
          <a:xfrm>
            <a:off x="3203575" y="17732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61" name="Oval 253"/>
          <p:cNvSpPr>
            <a:spLocks noChangeArrowheads="1"/>
          </p:cNvSpPr>
          <p:nvPr/>
        </p:nvSpPr>
        <p:spPr bwMode="auto">
          <a:xfrm>
            <a:off x="2700338" y="1700213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62" name="Oval 254"/>
          <p:cNvSpPr>
            <a:spLocks noChangeArrowheads="1"/>
          </p:cNvSpPr>
          <p:nvPr/>
        </p:nvSpPr>
        <p:spPr bwMode="auto">
          <a:xfrm>
            <a:off x="2051050" y="3068638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43263" name="Oval 255"/>
          <p:cNvSpPr>
            <a:spLocks noChangeArrowheads="1"/>
          </p:cNvSpPr>
          <p:nvPr/>
        </p:nvSpPr>
        <p:spPr bwMode="auto">
          <a:xfrm>
            <a:off x="2916238" y="2924175"/>
            <a:ext cx="215900" cy="2159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3995738" y="3789363"/>
            <a:ext cx="4897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/>
              <a:t>Пар, що знаходиться </a:t>
            </a:r>
          </a:p>
          <a:p>
            <a:r>
              <a:rPr lang="uk-UA" sz="2800"/>
              <a:t>в динамічній рівновазі</a:t>
            </a:r>
          </a:p>
          <a:p>
            <a:r>
              <a:rPr lang="uk-UA" sz="2800"/>
              <a:t> зі своєю рідиною, називається </a:t>
            </a:r>
            <a:r>
              <a:rPr lang="uk-UA" sz="2800" b="1"/>
              <a:t>насиченим</a:t>
            </a:r>
            <a:r>
              <a:rPr lang="uk-UA" sz="2800"/>
              <a:t>. 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2743E-7 L -0.07865 -0.27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3.79366E-7 L 0.08663 -0.26231 " pathEditMode="relative" ptsTypes="AA">
                                      <p:cBhvr>
                                        <p:cTn id="12" dur="2000" fill="hold"/>
                                        <p:tgtEl>
                                          <p:spTgt spid="43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3159 -0.01019 L -0.17726 0.27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2743E-7 L 0.11823 -0.17834 " pathEditMode="relative" ptsTypes="AA">
                                      <p:cBhvr>
                                        <p:cTn id="23" dur="2000" fill="hold"/>
                                        <p:tgtEl>
                                          <p:spTgt spid="43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0148E-6 L 0.07483 -0.215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3.20148E-6 L -0.11406 -0.26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13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44444E-6 -1.82743E-7 L -4.44444E-6 -0.27272 " pathEditMode="relative" ptsTypes="AA">
                                      <p:cBhvr>
                                        <p:cTn id="35" dur="2000" fill="hold"/>
                                        <p:tgtEl>
                                          <p:spTgt spid="4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3.20148E-6 L 0.0118 -0.194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9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05556E-6 -1.82743E-7 L 0.10226 -0.2098 " pathEditMode="relative" ptsTypes="AA">
                                      <p:cBhvr>
                                        <p:cTn id="43" dur="2000" fill="hold"/>
                                        <p:tgtEl>
                                          <p:spTgt spid="43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8.33333E-7 -3.56697E-6 L 0.16146 -0.120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3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6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3.56697E-6 L 0.00399 -0.09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532 L -0.09844 -0.141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7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6697E-6 L 0.0118 -0.1311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3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6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09 L 0.00417 -0.17326 " pathEditMode="relative" rAng="0" ptsTypes="AA">
                                      <p:cBhvr>
                                        <p:cTn id="63" dur="700" fill="hold"/>
                                        <p:tgtEl>
                                          <p:spTgt spid="43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8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5.55556E-7 -1.82743E-7 L 0.03941 -0.11543 " pathEditMode="relative" ptsTypes="AA">
                                      <p:cBhvr>
                                        <p:cTn id="67" dur="2000" fill="hold"/>
                                        <p:tgtEl>
                                          <p:spTgt spid="43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2743E-7 L -0.03142 -0.18899 " pathEditMode="relative" rAng="0" ptsTypes="AA">
                                      <p:cBhvr>
                                        <p:cTn id="71" dur="600" fill="hold"/>
                                        <p:tgtEl>
                                          <p:spTgt spid="4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399 0.00532 L -0.13004 -0.03678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43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2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8.33333E-7 3.7037E-7 L 0.07483 -0.21505 " pathEditMode="relative" rAng="0" ptsTypes="AA">
                                      <p:cBhvr>
                                        <p:cTn id="79" dur="100" fill="hold"/>
                                        <p:tgtEl>
                                          <p:spTgt spid="43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0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2743E-7 L 0.05503 -0.12607 " pathEditMode="relative" ptsTypes="AA">
                                      <p:cBhvr>
                                        <p:cTn id="83" dur="2000" fill="hold"/>
                                        <p:tgtEl>
                                          <p:spTgt spid="43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51 L 0.09843 0.3199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3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5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9.81726E-6 L 0.03159 0.32523 " pathEditMode="relative" ptsTypes="AA">
                                      <p:cBhvr>
                                        <p:cTn id="91" dur="2000" fill="hold"/>
                                        <p:tgtEl>
                                          <p:spTgt spid="4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2743E-7 L -0.08663 0.27272 " pathEditMode="relative" ptsTypes="AA">
                                      <p:cBhvr>
                                        <p:cTn id="101" dur="2000" fill="hold"/>
                                        <p:tgtEl>
                                          <p:spTgt spid="43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00024 L -0.07083 0.2310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3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05852E-6 L -0.03941 0.23085 " pathEditMode="relative" ptsTypes="AA">
                                      <p:cBhvr>
                                        <p:cTn id="115" dur="2000" fill="hold"/>
                                        <p:tgtEl>
                                          <p:spTgt spid="4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2677 0.1888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3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82743E-7 L 0.04722 -0.16794 " pathEditMode="relative" ptsTypes="AA">
                                      <p:cBhvr>
                                        <p:cTn id="129" dur="2000" fill="hold"/>
                                        <p:tgtEl>
                                          <p:spTgt spid="4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573 L 0.0592 -0.1730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7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09 L -0.02362 -0.1364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6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4189 L -0.1533 0.1208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09 L 0.0276 0.1311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3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68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09 L -0.02362 -0.1364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3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6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09 L -0.02362 -0.1364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6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2743E-7 L 0.00798 0.20981 " pathEditMode="relative" ptsTypes="AA">
                                      <p:cBhvr>
                                        <p:cTn id="157" dur="2000" fill="hold"/>
                                        <p:tgtEl>
                                          <p:spTgt spid="43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2743E-7 L 0.00798 0.20981 " pathEditMode="relative" ptsTypes="AA">
                                      <p:cBhvr>
                                        <p:cTn id="161" dur="2000" fill="hold"/>
                                        <p:tgtEl>
                                          <p:spTgt spid="4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02614 L 0.03143 0.1154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3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1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000" fill="hold"/>
                                        <p:tgtEl>
                                          <p:spTgt spid="4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000" fill="hold"/>
                                        <p:tgtEl>
                                          <p:spTgt spid="4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4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4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000" fill="hold"/>
                                        <p:tgtEl>
                                          <p:spTgt spid="4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000" fill="hold"/>
                                        <p:tgtEl>
                                          <p:spTgt spid="4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2" dur="1000" fill="hold"/>
                                        <p:tgtEl>
                                          <p:spTgt spid="4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000" fill="hold"/>
                                        <p:tgtEl>
                                          <p:spTgt spid="4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4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4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4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000" fill="hold"/>
                                        <p:tgtEl>
                                          <p:spTgt spid="4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1000" fill="hold"/>
                                        <p:tgtEl>
                                          <p:spTgt spid="4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80" grpId="0"/>
      <p:bldP spid="43213" grpId="0" animBg="1"/>
      <p:bldP spid="43213" grpId="1" animBg="1"/>
      <p:bldP spid="43214" grpId="0" animBg="1"/>
      <p:bldP spid="43214" grpId="1" animBg="1"/>
      <p:bldP spid="43215" grpId="0" animBg="1"/>
      <p:bldP spid="43215" grpId="1" animBg="1"/>
      <p:bldP spid="43215" grpId="2" animBg="1"/>
      <p:bldP spid="43216" grpId="0" animBg="1"/>
      <p:bldP spid="43216" grpId="1" animBg="1"/>
      <p:bldP spid="43217" grpId="0" animBg="1"/>
      <p:bldP spid="43217" grpId="1" animBg="1"/>
      <p:bldP spid="43218" grpId="0" animBg="1"/>
      <p:bldP spid="43218" grpId="1" animBg="1"/>
      <p:bldP spid="43219" grpId="0" animBg="1"/>
      <p:bldP spid="43219" grpId="1" animBg="1"/>
      <p:bldP spid="43220" grpId="0" animBg="1"/>
      <p:bldP spid="43220" grpId="1" animBg="1"/>
      <p:bldP spid="43221" grpId="0" animBg="1"/>
      <p:bldP spid="43221" grpId="1" animBg="1"/>
      <p:bldP spid="43222" grpId="0" animBg="1"/>
      <p:bldP spid="43222" grpId="1" animBg="1"/>
      <p:bldP spid="43222" grpId="2" animBg="1"/>
      <p:bldP spid="43223" grpId="0" animBg="1"/>
      <p:bldP spid="43223" grpId="1" animBg="1"/>
      <p:bldP spid="43224" grpId="0" animBg="1"/>
      <p:bldP spid="43224" grpId="1" animBg="1"/>
      <p:bldP spid="43225" grpId="0" animBg="1"/>
      <p:bldP spid="43225" grpId="1" animBg="1"/>
      <p:bldP spid="43225" grpId="2" animBg="1"/>
      <p:bldP spid="43226" grpId="0" animBg="1"/>
      <p:bldP spid="43226" grpId="1" animBg="1"/>
      <p:bldP spid="43227" grpId="0" animBg="1"/>
      <p:bldP spid="43227" grpId="1" animBg="1"/>
      <p:bldP spid="43227" grpId="2" animBg="1"/>
      <p:bldP spid="43228" grpId="0" animBg="1"/>
      <p:bldP spid="43228" grpId="1" animBg="1"/>
      <p:bldP spid="43229" grpId="0" animBg="1"/>
      <p:bldP spid="43229" grpId="1" animBg="1"/>
      <p:bldP spid="43230" grpId="0" animBg="1"/>
      <p:bldP spid="43230" grpId="1" animBg="1"/>
      <p:bldP spid="43231" grpId="0" animBg="1"/>
      <p:bldP spid="43231" grpId="1" animBg="1"/>
      <p:bldP spid="43232" grpId="0" animBg="1"/>
      <p:bldP spid="43232" grpId="1" animBg="1"/>
      <p:bldP spid="43233" grpId="0" animBg="1"/>
      <p:bldP spid="43233" grpId="1" animBg="1"/>
      <p:bldP spid="43234" grpId="0" animBg="1"/>
      <p:bldP spid="43234" grpId="1" animBg="1"/>
      <p:bldP spid="43235" grpId="0" animBg="1"/>
      <p:bldP spid="43235" grpId="1" animBg="1"/>
      <p:bldP spid="43235" grpId="2" animBg="1"/>
      <p:bldP spid="43236" grpId="0" animBg="1"/>
      <p:bldP spid="43236" grpId="1" animBg="1"/>
      <p:bldP spid="43237" grpId="0" animBg="1"/>
      <p:bldP spid="43237" grpId="1" animBg="1"/>
      <p:bldP spid="43238" grpId="0" animBg="1"/>
      <p:bldP spid="43238" grpId="1" animBg="1"/>
      <p:bldP spid="43238" grpId="2" animBg="1"/>
      <p:bldP spid="43239" grpId="0" animBg="1"/>
      <p:bldP spid="43239" grpId="1" animBg="1"/>
      <p:bldP spid="43239" grpId="2" animBg="1"/>
      <p:bldP spid="43240" grpId="0" animBg="1"/>
      <p:bldP spid="43240" grpId="1" animBg="1"/>
      <p:bldP spid="43240" grpId="2" animBg="1"/>
      <p:bldP spid="43241" grpId="0" animBg="1"/>
      <p:bldP spid="43241" grpId="1" animBg="1"/>
      <p:bldP spid="43242" grpId="0" animBg="1"/>
      <p:bldP spid="43242" grpId="1" animBg="1"/>
      <p:bldP spid="43243" grpId="0" animBg="1"/>
      <p:bldP spid="43243" grpId="1" animBg="1"/>
      <p:bldP spid="43244" grpId="0" animBg="1"/>
      <p:bldP spid="43244" grpId="1" animBg="1"/>
      <p:bldP spid="43245" grpId="0" animBg="1"/>
      <p:bldP spid="43245" grpId="1" animBg="1"/>
      <p:bldP spid="43246" grpId="0" animBg="1"/>
      <p:bldP spid="43246" grpId="1" animBg="1"/>
      <p:bldP spid="43247" grpId="0" animBg="1"/>
      <p:bldP spid="43247" grpId="1" animBg="1"/>
      <p:bldP spid="43248" grpId="0" animBg="1"/>
      <p:bldP spid="43248" grpId="1" animBg="1"/>
      <p:bldP spid="43249" grpId="0" animBg="1"/>
      <p:bldP spid="43249" grpId="1" animBg="1"/>
      <p:bldP spid="43250" grpId="0" animBg="1"/>
      <p:bldP spid="43250" grpId="1" animBg="1"/>
      <p:bldP spid="43250" grpId="2" animBg="1"/>
      <p:bldP spid="43251" grpId="0" animBg="1"/>
      <p:bldP spid="43251" grpId="1" animBg="1"/>
      <p:bldP spid="43252" grpId="0" animBg="1"/>
      <p:bldP spid="43252" grpId="1" animBg="1"/>
      <p:bldP spid="43253" grpId="0" animBg="1"/>
      <p:bldP spid="43253" grpId="1" animBg="1"/>
      <p:bldP spid="43254" grpId="0" animBg="1"/>
      <p:bldP spid="43254" grpId="1" animBg="1"/>
      <p:bldP spid="43255" grpId="0" animBg="1"/>
      <p:bldP spid="43255" grpId="1" animBg="1"/>
      <p:bldP spid="43255" grpId="2" animBg="1"/>
      <p:bldP spid="43257" grpId="0" animBg="1"/>
      <p:bldP spid="43257" grpId="1" animBg="1"/>
      <p:bldP spid="43257" grpId="2" animBg="1"/>
      <p:bldP spid="43258" grpId="0" animBg="1"/>
      <p:bldP spid="43258" grpId="1" animBg="1"/>
      <p:bldP spid="43259" grpId="0" animBg="1"/>
      <p:bldP spid="43259" grpId="1" animBg="1"/>
      <p:bldP spid="43261" grpId="0" animBg="1"/>
      <p:bldP spid="43261" grpId="1" animBg="1"/>
      <p:bldP spid="43262" grpId="0" animBg="1"/>
      <p:bldP spid="43262" grpId="1" animBg="1"/>
      <p:bldP spid="43263" grpId="0" animBg="1"/>
      <p:bldP spid="43263" grpId="1" animBg="1"/>
      <p:bldP spid="287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Властивості насиченої пари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mtClean="0"/>
              <a:t>Густина та тиск насиченої пари залежать від температури.</a:t>
            </a:r>
          </a:p>
          <a:p>
            <a:pPr eaLnBrk="1" hangingPunct="1">
              <a:defRPr/>
            </a:pPr>
            <a:r>
              <a:rPr lang="uk-UA" smtClean="0"/>
              <a:t>Тиск насиченої пари та густина не залежать від об’єму.</a:t>
            </a:r>
            <a:r>
              <a:rPr lang="ru-RU" smtClean="0"/>
              <a:t> </a:t>
            </a:r>
          </a:p>
          <a:p>
            <a:pPr eaLnBrk="1" hangingPunct="1">
              <a:defRPr/>
            </a:pPr>
            <a:r>
              <a:rPr lang="uk-UA" smtClean="0"/>
              <a:t>Тиск насиченої пари наближено можна розрахувати за виразом основного рівняння МКТ: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mtClean="0"/>
              <a:t>                                   </a:t>
            </a:r>
            <a:r>
              <a:rPr lang="uk-UA" sz="4400" b="1" smtClean="0"/>
              <a:t>p = nkT.</a:t>
            </a:r>
          </a:p>
          <a:p>
            <a:pPr eaLnBrk="1" hangingPunct="1">
              <a:defRPr/>
            </a:pPr>
            <a:endParaRPr lang="uk-UA" sz="4400" b="1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Критична температура</a:t>
            </a:r>
            <a:endParaRPr lang="ru-RU" b="1" smtClean="0">
              <a:solidFill>
                <a:srgbClr val="006699"/>
              </a:solidFill>
            </a:endParaRPr>
          </a:p>
        </p:txBody>
      </p:sp>
      <p:pic>
        <p:nvPicPr>
          <p:cNvPr id="27650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3811587" cy="4319587"/>
          </a:xfrm>
        </p:spPr>
      </p:pic>
      <p:sp>
        <p:nvSpPr>
          <p:cNvPr id="27651" name="Rectangle 7"/>
          <p:cNvSpPr>
            <a:spLocks noGrp="1"/>
          </p:cNvSpPr>
          <p:nvPr>
            <p:ph type="body" sz="half" idx="2"/>
          </p:nvPr>
        </p:nvSpPr>
        <p:spPr>
          <a:xfrm>
            <a:off x="4427538" y="1600200"/>
            <a:ext cx="4259262" cy="4525963"/>
          </a:xfrm>
        </p:spPr>
        <p:txBody>
          <a:bodyPr/>
          <a:lstStyle/>
          <a:p>
            <a:pPr eaLnBrk="1" hangingPunct="1"/>
            <a:r>
              <a:rPr lang="uk-UA" sz="3200" b="1" smtClean="0"/>
              <a:t>Критичною </a:t>
            </a:r>
            <a:r>
              <a:rPr lang="uk-UA" sz="3200" smtClean="0"/>
              <a:t>називається температура,</a:t>
            </a:r>
            <a:r>
              <a:rPr lang="uk-UA" sz="3200" b="1" smtClean="0"/>
              <a:t> </a:t>
            </a:r>
            <a:r>
              <a:rPr lang="uk-UA" sz="3200" smtClean="0"/>
              <a:t>при якій зникає відмінність фізичних властивостей рідини і насиченої</a:t>
            </a:r>
            <a:r>
              <a:rPr lang="uk-UA" smtClean="0"/>
              <a:t> </a:t>
            </a:r>
            <a:r>
              <a:rPr lang="uk-UA" sz="3200" smtClean="0"/>
              <a:t>пари.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2051050" y="5445125"/>
            <a:ext cx="122555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Це цікаво.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У 1995 році американські фізики Ерік Корнелл і Карл Уайман та німецький фізик Вольфганг Кеттерле отримали п’ятий агрегатний стан речовини — </a:t>
            </a:r>
            <a:r>
              <a:rPr lang="uk-UA" b="1" smtClean="0"/>
              <a:t>Бозе-Ейнштейнівський конденсат.</a:t>
            </a:r>
            <a:r>
              <a:rPr lang="uk-UA" smtClean="0"/>
              <a:t> </a:t>
            </a:r>
          </a:p>
          <a:p>
            <a:pPr eaLnBrk="1" hangingPunct="1"/>
            <a:r>
              <a:rPr lang="uk-UA" smtClean="0"/>
              <a:t>У 2004 році міжнародною групою фізиків було відкрито шостий агрегатний стан речовини — </a:t>
            </a:r>
            <a:r>
              <a:rPr lang="uk-UA" b="1" smtClean="0"/>
              <a:t>ферміонний конденсат.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Запитання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uk-UA" sz="2800" smtClean="0"/>
              <a:t>Коли швидше висохне скошена трава: у вітряну чи безвітряну погоду?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uk-UA" sz="2800" smtClean="0"/>
              <a:t>Вийшовши в жаркий день, з річки ми відчуваємо прохолоду. Чому?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uk-UA" sz="2800" smtClean="0"/>
              <a:t>Що швидше охолоне в однакових умовах: жирний суп чи чай?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uk-UA" sz="2800" smtClean="0"/>
              <a:t>Чому каністру з бензином неможна залишати відкритою?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uk-UA" sz="2800" smtClean="0"/>
              <a:t>Як ви будете жарити картоплю: накриваючи сковорідку кришкою чи ні? Якщо хочете отримати хрумку картоплю?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uk-UA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Фазові переходи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684213" y="2205038"/>
            <a:ext cx="4835525" cy="28082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   Перехід речовини із одного агрегатного стану в інший називається </a:t>
            </a:r>
            <a:r>
              <a:rPr lang="uk-UA" b="1" smtClean="0"/>
              <a:t>фазовим переходом.</a:t>
            </a:r>
            <a:endParaRPr lang="ru-RU" b="1" smtClean="0"/>
          </a:p>
        </p:txBody>
      </p:sp>
      <p:pic>
        <p:nvPicPr>
          <p:cNvPr id="8" name="Picture 2" descr="http://gazeta.aif.ru/data/mags/kids/106/pics/de02_0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341438"/>
            <a:ext cx="2111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Пароутворення та конденсація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16386" name="Крапля 3"/>
          <p:cNvSpPr>
            <a:spLocks noChangeArrowheads="1"/>
          </p:cNvSpPr>
          <p:nvPr/>
        </p:nvSpPr>
        <p:spPr bwMode="auto">
          <a:xfrm rot="-2817055">
            <a:off x="977106" y="3709194"/>
            <a:ext cx="1677988" cy="1708150"/>
          </a:xfrm>
          <a:custGeom>
            <a:avLst/>
            <a:gdLst>
              <a:gd name="T0" fmla="*/ 1882838 w 1495425"/>
              <a:gd name="T1" fmla="*/ 1021094 h 1428750"/>
              <a:gd name="T2" fmla="*/ 1607103 w 1495425"/>
              <a:gd name="T3" fmla="*/ 1743118 h 1428750"/>
              <a:gd name="T4" fmla="*/ 941420 w 1495425"/>
              <a:gd name="T5" fmla="*/ 2042188 h 1428750"/>
              <a:gd name="T6" fmla="*/ 275736 w 1495425"/>
              <a:gd name="T7" fmla="*/ 1743118 h 1428750"/>
              <a:gd name="T8" fmla="*/ 0 w 1495425"/>
              <a:gd name="T9" fmla="*/ 1021094 h 1428750"/>
              <a:gd name="T10" fmla="*/ 275736 w 1495425"/>
              <a:gd name="T11" fmla="*/ 299071 h 1428750"/>
              <a:gd name="T12" fmla="*/ 941420 w 1495425"/>
              <a:gd name="T13" fmla="*/ 0 h 1428750"/>
              <a:gd name="T14" fmla="*/ 2322330 w 1495425"/>
              <a:gd name="T15" fmla="*/ -476688 h 1428750"/>
              <a:gd name="T16" fmla="*/ 0 60000 65536"/>
              <a:gd name="T17" fmla="*/ 5898240 60000 65536"/>
              <a:gd name="T18" fmla="*/ 5898240 60000 65536"/>
              <a:gd name="T19" fmla="*/ 5898240 60000 65536"/>
              <a:gd name="T20" fmla="*/ 11796480 60000 65536"/>
              <a:gd name="T21" fmla="*/ 17694720 60000 65536"/>
              <a:gd name="T22" fmla="*/ 17694720 60000 65536"/>
              <a:gd name="T23" fmla="*/ 17694720 60000 65536"/>
              <a:gd name="T24" fmla="*/ 219000 w 1495425"/>
              <a:gd name="T25" fmla="*/ 209235 h 1428750"/>
              <a:gd name="T26" fmla="*/ 1276425 w 1495425"/>
              <a:gd name="T27" fmla="*/ 1219515 h 1428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95425" h="1428750">
                <a:moveTo>
                  <a:pt x="0" y="714375"/>
                </a:moveTo>
                <a:lnTo>
                  <a:pt x="0" y="714375"/>
                </a:lnTo>
                <a:cubicBezTo>
                  <a:pt x="0" y="319836"/>
                  <a:pt x="334762" y="0"/>
                  <a:pt x="747713" y="1"/>
                </a:cubicBezTo>
                <a:cubicBezTo>
                  <a:pt x="747713" y="1"/>
                  <a:pt x="747713" y="1"/>
                  <a:pt x="747713" y="1"/>
                </a:cubicBezTo>
                <a:cubicBezTo>
                  <a:pt x="1113304" y="0"/>
                  <a:pt x="1478895" y="-111166"/>
                  <a:pt x="1844487" y="-333499"/>
                </a:cubicBezTo>
                <a:cubicBezTo>
                  <a:pt x="1611779" y="15792"/>
                  <a:pt x="1495425" y="365084"/>
                  <a:pt x="1495425" y="714375"/>
                </a:cubicBezTo>
                <a:cubicBezTo>
                  <a:pt x="1495425" y="1108913"/>
                  <a:pt x="1160662" y="1428749"/>
                  <a:pt x="747712" y="1428750"/>
                </a:cubicBezTo>
                <a:cubicBezTo>
                  <a:pt x="334761" y="1428750"/>
                  <a:pt x="-1" y="1108913"/>
                  <a:pt x="-1" y="714375"/>
                </a:cubicBezTo>
                <a:cubicBezTo>
                  <a:pt x="-2" y="714374"/>
                  <a:pt x="-1" y="714374"/>
                  <a:pt x="-1" y="714374"/>
                </a:cubicBezTo>
                <a:close/>
              </a:path>
            </a:pathLst>
          </a:custGeom>
          <a:solidFill>
            <a:srgbClr val="33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 sz="2000" b="1">
              <a:latin typeface="Calibri" pitchFamily="34" charset="0"/>
            </a:endParaRPr>
          </a:p>
        </p:txBody>
      </p:sp>
      <p:sp>
        <p:nvSpPr>
          <p:cNvPr id="16387" name="Хмара 5"/>
          <p:cNvSpPr>
            <a:spLocks noChangeArrowheads="1"/>
          </p:cNvSpPr>
          <p:nvPr/>
        </p:nvSpPr>
        <p:spPr bwMode="auto">
          <a:xfrm>
            <a:off x="6011863" y="1628775"/>
            <a:ext cx="2303462" cy="1800225"/>
          </a:xfrm>
          <a:custGeom>
            <a:avLst/>
            <a:gdLst>
              <a:gd name="T0" fmla="*/ 2147483647 w 43200"/>
              <a:gd name="T1" fmla="*/ 1240544267 h 43200"/>
              <a:gd name="T2" fmla="*/ 2147483647 w 43200"/>
              <a:gd name="T3" fmla="*/ 2147483647 h 43200"/>
              <a:gd name="T4" fmla="*/ 18269866 w 43200"/>
              <a:gd name="T5" fmla="*/ 1240544267 h 43200"/>
              <a:gd name="T6" fmla="*/ 2147483647 w 43200"/>
              <a:gd name="T7" fmla="*/ 14185838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b="1"/>
              <a:t>Газ (пара)</a:t>
            </a:r>
            <a:endParaRPr lang="ru-RU" sz="2000" b="1"/>
          </a:p>
        </p:txBody>
      </p:sp>
      <p:sp>
        <p:nvSpPr>
          <p:cNvPr id="16388" name="AutoShape 11"/>
          <p:cNvSpPr>
            <a:spLocks noChangeArrowheads="1"/>
          </p:cNvSpPr>
          <p:nvPr/>
        </p:nvSpPr>
        <p:spPr bwMode="auto">
          <a:xfrm rot="-1048698">
            <a:off x="2268538" y="2492375"/>
            <a:ext cx="3578225" cy="649288"/>
          </a:xfrm>
          <a:prstGeom prst="rightArrow">
            <a:avLst>
              <a:gd name="adj1" fmla="val 50000"/>
              <a:gd name="adj2" fmla="val 1377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/>
              <a:t>пароутворення</a:t>
            </a:r>
            <a:endParaRPr lang="ru-RU" sz="2000" b="1"/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1384300" y="4359275"/>
            <a:ext cx="1036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Рідина</a:t>
            </a:r>
            <a:endParaRPr lang="ru-RU" sz="2000" b="1"/>
          </a:p>
        </p:txBody>
      </p:sp>
      <p:sp>
        <p:nvSpPr>
          <p:cNvPr id="16390" name="AutoShape 17"/>
          <p:cNvSpPr>
            <a:spLocks noChangeArrowheads="1"/>
          </p:cNvSpPr>
          <p:nvPr/>
        </p:nvSpPr>
        <p:spPr bwMode="auto">
          <a:xfrm rot="9752130">
            <a:off x="2843213" y="3716338"/>
            <a:ext cx="3578225" cy="649287"/>
          </a:xfrm>
          <a:prstGeom prst="rightArrow">
            <a:avLst>
              <a:gd name="adj1" fmla="val 50000"/>
              <a:gd name="adj2" fmla="val 1377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2000" b="1"/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 rot="-1113828">
            <a:off x="4106863" y="3716338"/>
            <a:ext cx="1922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/>
              <a:t>конденсація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/>
          </p:cNvSpPr>
          <p:nvPr>
            <p:ph type="title"/>
          </p:nvPr>
        </p:nvSpPr>
        <p:spPr>
          <a:xfrm>
            <a:off x="1258888" y="476250"/>
            <a:ext cx="6913562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Пароутворення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17410" name="Text Box 15"/>
          <p:cNvSpPr txBox="1">
            <a:spLocks noChangeArrowheads="1"/>
          </p:cNvSpPr>
          <p:nvPr/>
        </p:nvSpPr>
        <p:spPr bwMode="auto">
          <a:xfrm>
            <a:off x="755650" y="1773238"/>
            <a:ext cx="3382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Випаровування</a:t>
            </a:r>
            <a:endParaRPr lang="ru-RU" sz="3200" b="1"/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5580063" y="256540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Кипіння</a:t>
            </a:r>
            <a:endParaRPr lang="ru-RU" sz="3200" b="1"/>
          </a:p>
        </p:txBody>
      </p:sp>
      <p:pic>
        <p:nvPicPr>
          <p:cNvPr id="1741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57563"/>
            <a:ext cx="333692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0938"/>
            <a:ext cx="3429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4"/>
          <p:cNvSpPr>
            <a:spLocks noChangeArrowheads="1"/>
          </p:cNvSpPr>
          <p:nvPr/>
        </p:nvSpPr>
        <p:spPr bwMode="auto">
          <a:xfrm>
            <a:off x="684213" y="4724400"/>
            <a:ext cx="18716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6699"/>
                </a:solidFill>
                <a:latin typeface="Arial" charset="0"/>
              </a:rPr>
              <a:t>Фронтальний експеримент</a:t>
            </a:r>
            <a:endParaRPr lang="ru-RU" b="1" smtClean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i="1" smtClean="0"/>
              <a:t>1 група:</a:t>
            </a:r>
            <a:r>
              <a:rPr lang="uk-UA" smtClean="0"/>
              <a:t> Залежність випаровування від роду речовини.</a:t>
            </a:r>
          </a:p>
          <a:p>
            <a:pPr>
              <a:buFont typeface="Arial" charset="0"/>
              <a:buNone/>
            </a:pPr>
            <a:r>
              <a:rPr lang="uk-UA" i="1" smtClean="0"/>
              <a:t>2 група:</a:t>
            </a:r>
            <a:r>
              <a:rPr lang="uk-UA" smtClean="0"/>
              <a:t> Залежність випаровування від температури.</a:t>
            </a:r>
          </a:p>
          <a:p>
            <a:pPr>
              <a:buFont typeface="Arial" charset="0"/>
              <a:buNone/>
            </a:pPr>
            <a:r>
              <a:rPr lang="uk-UA" i="1" smtClean="0"/>
              <a:t>3 група:</a:t>
            </a:r>
            <a:r>
              <a:rPr lang="uk-UA" smtClean="0"/>
              <a:t> Залежність випаровування від площі поверхні.</a:t>
            </a:r>
          </a:p>
          <a:p>
            <a:pPr>
              <a:buFont typeface="Arial" charset="0"/>
              <a:buNone/>
            </a:pPr>
            <a:r>
              <a:rPr lang="uk-UA" i="1" smtClean="0"/>
              <a:t>4 група:</a:t>
            </a:r>
            <a:r>
              <a:rPr lang="uk-UA" smtClean="0"/>
              <a:t> Залежність випаровування від наявності вітру.</a:t>
            </a: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Випаровування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/>
              <a:t>Відбувається з поверхні рідини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/>
              <a:t>При будь-якій температурі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solidFill>
                  <a:srgbClr val="0070C0"/>
                </a:solidFill>
              </a:rPr>
              <a:t>Швидкість:</a:t>
            </a:r>
          </a:p>
          <a:p>
            <a:pPr lvl="1" eaLnBrk="1" hangingPunct="1">
              <a:lnSpc>
                <a:spcPct val="90000"/>
              </a:lnSpc>
            </a:pPr>
            <a:r>
              <a:rPr lang="uk-UA" smtClean="0">
                <a:solidFill>
                  <a:srgbClr val="0070C0"/>
                </a:solidFill>
              </a:rPr>
              <a:t>Від температури</a:t>
            </a:r>
          </a:p>
          <a:p>
            <a:pPr lvl="1" eaLnBrk="1" hangingPunct="1">
              <a:lnSpc>
                <a:spcPct val="90000"/>
              </a:lnSpc>
            </a:pPr>
            <a:r>
              <a:rPr lang="uk-UA" smtClean="0">
                <a:solidFill>
                  <a:srgbClr val="0070C0"/>
                </a:solidFill>
              </a:rPr>
              <a:t>Від площі поверхні</a:t>
            </a:r>
          </a:p>
          <a:p>
            <a:pPr lvl="1" eaLnBrk="1" hangingPunct="1">
              <a:lnSpc>
                <a:spcPct val="90000"/>
              </a:lnSpc>
            </a:pPr>
            <a:r>
              <a:rPr lang="uk-UA" smtClean="0">
                <a:solidFill>
                  <a:srgbClr val="0070C0"/>
                </a:solidFill>
              </a:rPr>
              <a:t>Від роду рідини</a:t>
            </a:r>
          </a:p>
          <a:p>
            <a:pPr lvl="1" eaLnBrk="1" hangingPunct="1">
              <a:lnSpc>
                <a:spcPct val="90000"/>
              </a:lnSpc>
            </a:pPr>
            <a:r>
              <a:rPr lang="uk-UA" smtClean="0">
                <a:solidFill>
                  <a:srgbClr val="0070C0"/>
                </a:solidFill>
              </a:rPr>
              <a:t>Від конвективних потоків.</a:t>
            </a:r>
            <a:endParaRPr lang="ru-RU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i="1" smtClean="0"/>
              <a:t>При випаровуванні температура тіла знижується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Сублімація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19458" name="Rectangle 4"/>
          <p:cNvSpPr>
            <a:spLocks noGrp="1"/>
          </p:cNvSpPr>
          <p:nvPr>
            <p:ph type="body" idx="1"/>
          </p:nvPr>
        </p:nvSpPr>
        <p:spPr>
          <a:xfrm>
            <a:off x="539750" y="1600200"/>
            <a:ext cx="8147050" cy="269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3000" smtClean="0"/>
              <a:t>Перехід речовини з твердого стану в газоподібний – </a:t>
            </a:r>
            <a:r>
              <a:rPr lang="uk-UA" sz="3000" b="1" smtClean="0"/>
              <a:t>сублімація.</a:t>
            </a:r>
          </a:p>
          <a:p>
            <a:pPr eaLnBrk="1" hangingPunct="1">
              <a:spcBef>
                <a:spcPct val="0"/>
              </a:spcBef>
            </a:pPr>
            <a:r>
              <a:rPr lang="uk-UA" smtClean="0"/>
              <a:t>Відбувається практично при любій мінусовій температурі та сухому повітрі. </a:t>
            </a:r>
            <a:endParaRPr lang="uk-UA" sz="3000" smtClean="0"/>
          </a:p>
          <a:p>
            <a:pPr eaLnBrk="1" hangingPunct="1">
              <a:lnSpc>
                <a:spcPct val="80000"/>
              </a:lnSpc>
            </a:pPr>
            <a:r>
              <a:rPr lang="uk-UA" sz="3000" smtClean="0"/>
              <a:t>Приклади - кристалики йоду, нафталіну, "сухого" льоду. </a:t>
            </a:r>
          </a:p>
          <a:p>
            <a:pPr eaLnBrk="1" hangingPunct="1"/>
            <a:endParaRPr lang="uk-UA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05263"/>
            <a:ext cx="31670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class-fizika.narod.ru/8_class/8_urok/8_agreg/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292600"/>
            <a:ext cx="25193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Кипіння</a:t>
            </a:r>
            <a:endParaRPr lang="ru-RU" b="1" smtClean="0">
              <a:solidFill>
                <a:srgbClr val="006699"/>
              </a:solidFill>
            </a:endParaRPr>
          </a:p>
        </p:txBody>
      </p:sp>
      <p:pic>
        <p:nvPicPr>
          <p:cNvPr id="20482" name="Picture 2" descr="H:\Ирина\ГИА\Физика\Подготовка к ГИА\2.8. Испарение и конденсация. Кипение жидкости\kipeni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916113"/>
            <a:ext cx="23495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uk-UA" smtClean="0"/>
              <a:t>Кипіння - це пароутворення, яке відбувається в об'ємі всієї рідини при постійній температурі.</a:t>
            </a:r>
          </a:p>
          <a:p>
            <a:pPr eaLnBrk="1" hangingPunct="1"/>
            <a:r>
              <a:rPr lang="uk-UA" smtClean="0"/>
              <a:t> Температура, при якій рідина кипить називається температурою кипіння.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6699"/>
                </a:solidFill>
              </a:rPr>
              <a:t>Процес кипіння</a:t>
            </a:r>
            <a:endParaRPr lang="ru-RU" b="1" smtClean="0">
              <a:solidFill>
                <a:srgbClr val="006699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kumimoji="1" lang="uk-UA" smtClean="0"/>
              <a:t>При надходженні теплоти </a:t>
            </a:r>
          </a:p>
          <a:p>
            <a:pPr eaLnBrk="1" hangingPunct="1">
              <a:buFont typeface="Arial" charset="0"/>
              <a:buNone/>
            </a:pPr>
            <a:r>
              <a:rPr kumimoji="1" lang="uk-UA" smtClean="0"/>
              <a:t>   збільшується температура рідини.</a:t>
            </a:r>
          </a:p>
          <a:p>
            <a:pPr eaLnBrk="1" hangingPunct="1"/>
            <a:r>
              <a:rPr kumimoji="1" lang="uk-UA" smtClean="0"/>
              <a:t>Збільшується об'єм бульбашок повітря.</a:t>
            </a:r>
          </a:p>
          <a:p>
            <a:pPr eaLnBrk="1" hangingPunct="1"/>
            <a:r>
              <a:rPr kumimoji="1" lang="uk-UA" smtClean="0"/>
              <a:t>На бульбашку діє сила Архімеда.</a:t>
            </a:r>
          </a:p>
          <a:p>
            <a:pPr eaLnBrk="1" hangingPunct="1"/>
            <a:r>
              <a:rPr kumimoji="1" lang="uk-UA" smtClean="0"/>
              <a:t>Бульбашка спливає та лопає, попадаючи в непрогріту частину рідини. </a:t>
            </a:r>
          </a:p>
          <a:p>
            <a:pPr eaLnBrk="1" hangingPunct="1"/>
            <a:r>
              <a:rPr kumimoji="1" lang="uk-UA" smtClean="0"/>
              <a:t>При рівномірному нагріванні рідини, бульбашка спливає і лопається на поверхні.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76250"/>
            <a:ext cx="24590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373</Words>
  <Application>Microsoft Office PowerPoint</Application>
  <PresentationFormat>Экран (4:3)</PresentationFormat>
  <Paragraphs>68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Cambria</vt:lpstr>
      <vt:lpstr>Тема Office</vt:lpstr>
      <vt:lpstr>Пароутворення й конденсація. Насичена й ненасичена пара. Кипіння.</vt:lpstr>
      <vt:lpstr>Фазові переходи</vt:lpstr>
      <vt:lpstr>Пароутворення та конденсація</vt:lpstr>
      <vt:lpstr>Пароутворення</vt:lpstr>
      <vt:lpstr>Фронтальний експеримент</vt:lpstr>
      <vt:lpstr>Випаровування</vt:lpstr>
      <vt:lpstr>Сублімація</vt:lpstr>
      <vt:lpstr>Кипіння</vt:lpstr>
      <vt:lpstr>Процес кипіння</vt:lpstr>
      <vt:lpstr>Конденсація</vt:lpstr>
      <vt:lpstr>Випаровування в закритих посудинах</vt:lpstr>
      <vt:lpstr>Слайд 12</vt:lpstr>
      <vt:lpstr>Властивості насиченої пари</vt:lpstr>
      <vt:lpstr>Критична температура</vt:lpstr>
      <vt:lpstr>Це цікаво.</vt:lpstr>
      <vt:lpstr>Запитання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11</cp:revision>
  <dcterms:created xsi:type="dcterms:W3CDTF">2013-01-28T19:28:30Z</dcterms:created>
  <dcterms:modified xsi:type="dcterms:W3CDTF">2013-03-13T15:04:44Z</dcterms:modified>
</cp:coreProperties>
</file>